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363" r:id="rId4"/>
    <p:sldId id="364" r:id="rId5"/>
    <p:sldId id="366" r:id="rId6"/>
    <p:sldId id="367" r:id="rId7"/>
    <p:sldId id="369" r:id="rId8"/>
    <p:sldId id="370" r:id="rId9"/>
    <p:sldId id="368" r:id="rId10"/>
    <p:sldId id="371" r:id="rId11"/>
    <p:sldId id="372" r:id="rId12"/>
    <p:sldId id="365" r:id="rId13"/>
    <p:sldId id="373" r:id="rId14"/>
  </p:sldIdLst>
  <p:sldSz cx="12192000" cy="6858000"/>
  <p:notesSz cx="7010400" cy="9296400"/>
  <p:custDataLst>
    <p:tags r:id="rId17"/>
  </p:custDataLst>
  <p:defaultTextStyle>
    <a:defPPr>
      <a:defRPr lang="en-US"/>
    </a:defPPr>
    <a:lvl1pPr marL="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333333"/>
    <a:srgbClr val="807F80"/>
    <a:srgbClr val="0057B8"/>
    <a:srgbClr val="69B3E7"/>
    <a:srgbClr val="009A44"/>
    <a:srgbClr val="FDB71B"/>
    <a:srgbClr val="00388E"/>
    <a:srgbClr val="00237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931" autoAdjust="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04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3327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027971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96913"/>
            <a:ext cx="3959225" cy="2227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3888" y="2998089"/>
            <a:ext cx="6426200" cy="560108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102537" y="2063257"/>
            <a:ext cx="10822763" cy="1329293"/>
          </a:xfrm>
        </p:spPr>
        <p:txBody>
          <a:bodyPr rIns="0"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02537" y="3392551"/>
            <a:ext cx="10822763" cy="811394"/>
          </a:xfrm>
        </p:spPr>
        <p:txBody>
          <a:bodyPr rIns="0" bIns="0"/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 here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ltGray">
          <a:xfrm>
            <a:off x="815340" y="2063257"/>
            <a:ext cx="0" cy="2271093"/>
          </a:xfrm>
          <a:prstGeom prst="line">
            <a:avLst/>
          </a:prstGeom>
          <a:ln w="28575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9829800" y="6436942"/>
            <a:ext cx="2163315" cy="26108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027832-BA2D-499D-8FDF-3514B7890C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4" y="6360504"/>
            <a:ext cx="1351071" cy="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827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(Option B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266700" y="228600"/>
            <a:ext cx="11658600" cy="5829300"/>
          </a:xfrm>
        </p:spPr>
        <p:txBody>
          <a:bodyPr anchor="ctr"/>
          <a:lstStyle>
            <a:lvl1pPr marL="91440" indent="-91440">
              <a:buSzPct val="25000"/>
              <a:buFont typeface="Arial" panose="020B0604020202020204" pitchFamily="34" charset="0"/>
              <a:buChar char=" "/>
              <a:defRPr sz="54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0942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" y="-5588"/>
            <a:ext cx="12181172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2" y="3043"/>
            <a:ext cx="12173954" cy="68493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276974"/>
            <a:ext cx="12192000" cy="581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29800" y="6436942"/>
            <a:ext cx="2163315" cy="2610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ltGray">
          <a:xfrm>
            <a:off x="0" y="6276974"/>
            <a:ext cx="12192000" cy="0"/>
          </a:xfrm>
          <a:prstGeom prst="line">
            <a:avLst/>
          </a:prstGeom>
          <a:ln w="381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74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4940426" y="0"/>
            <a:ext cx="72515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460873" y="3419477"/>
            <a:ext cx="6470903" cy="1726336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3"/>
                </a:solidFill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5460873" y="1524000"/>
            <a:ext cx="6470904" cy="189547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4940426" cy="6858000"/>
          </a:xfrm>
        </p:spPr>
        <p:txBody>
          <a:bodyPr lIns="91440" tIns="91440" bIns="9144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9829800" y="6436942"/>
            <a:ext cx="2163315" cy="2610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ltGray">
          <a:xfrm>
            <a:off x="5200649" y="1519518"/>
            <a:ext cx="0" cy="3818965"/>
          </a:xfrm>
          <a:prstGeom prst="line">
            <a:avLst/>
          </a:prstGeom>
          <a:ln w="28575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292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266700" y="6463554"/>
            <a:ext cx="469680" cy="2742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defRPr sz="1400" b="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267635-669E-420C-A4CD-914B49705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4" y="6360504"/>
            <a:ext cx="1351071" cy="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1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971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6700" y="1524000"/>
            <a:ext cx="5715000" cy="45339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17"/>
            </a:lvl6pPr>
            <a:lvl7pPr>
              <a:defRPr sz="2417"/>
            </a:lvl7pPr>
            <a:lvl8pPr>
              <a:defRPr sz="2417"/>
            </a:lvl8pPr>
            <a:lvl9pPr>
              <a:defRPr sz="2417"/>
            </a:lvl9pPr>
          </a:lstStyle>
          <a:p>
            <a:pPr lvl="0"/>
            <a:r>
              <a:rPr lang="en-US" dirty="0"/>
              <a:t>Add left column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0300" y="1524000"/>
            <a:ext cx="5715000" cy="45339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17"/>
            </a:lvl6pPr>
            <a:lvl7pPr>
              <a:defRPr sz="2417"/>
            </a:lvl7pPr>
            <a:lvl8pPr>
              <a:defRPr sz="2417"/>
            </a:lvl8pPr>
            <a:lvl9pPr>
              <a:defRPr sz="2417"/>
            </a:lvl9pPr>
          </a:lstStyle>
          <a:p>
            <a:pPr lvl="0"/>
            <a:r>
              <a:rPr lang="en-US" dirty="0"/>
              <a:t>Add right column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8909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6700" y="2016919"/>
            <a:ext cx="5715000" cy="404098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 dirty="0"/>
              <a:t>Add bullet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0300" y="2016919"/>
            <a:ext cx="5715000" cy="404098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 dirty="0"/>
              <a:t>Add bullet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6700" y="1524000"/>
            <a:ext cx="5715000" cy="492919"/>
          </a:xfrm>
        </p:spPr>
        <p:txBody>
          <a:bodyPr rIns="91440" bIns="0" anchor="b"/>
          <a:lstStyle>
            <a:lvl1pPr marL="0" indent="0" algn="l">
              <a:spcBef>
                <a:spcPts val="0"/>
              </a:spcBef>
              <a:buNone/>
              <a:defRPr sz="3600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17" b="1"/>
            </a:lvl3pPr>
            <a:lvl4pPr marL="1828754" indent="0">
              <a:buNone/>
              <a:defRPr sz="2167" b="1"/>
            </a:lvl4pPr>
            <a:lvl5pPr marL="2438339" indent="0">
              <a:buNone/>
              <a:defRPr sz="2167" b="1"/>
            </a:lvl5pPr>
            <a:lvl6pPr marL="3047924" indent="0">
              <a:buNone/>
              <a:defRPr sz="2167" b="1"/>
            </a:lvl6pPr>
            <a:lvl7pPr marL="3657509" indent="0">
              <a:buNone/>
              <a:defRPr sz="2167" b="1"/>
            </a:lvl7pPr>
            <a:lvl8pPr marL="4267093" indent="0">
              <a:buNone/>
              <a:defRPr sz="2167" b="1"/>
            </a:lvl8pPr>
            <a:lvl9pPr marL="4876678" indent="0">
              <a:buNone/>
              <a:defRPr sz="2167" b="1"/>
            </a:lvl9pPr>
          </a:lstStyle>
          <a:p>
            <a:pPr lvl="0"/>
            <a:r>
              <a:rPr lang="en-US" dirty="0"/>
              <a:t>Add column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0300" y="1524000"/>
            <a:ext cx="5715000" cy="492919"/>
          </a:xfrm>
        </p:spPr>
        <p:txBody>
          <a:bodyPr rIns="91440" bIns="0" anchor="b"/>
          <a:lstStyle>
            <a:lvl1pPr marL="0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17" b="1"/>
            </a:lvl3pPr>
            <a:lvl4pPr marL="1828754" indent="0">
              <a:buNone/>
              <a:defRPr sz="2167" b="1"/>
            </a:lvl4pPr>
            <a:lvl5pPr marL="2438339" indent="0">
              <a:buNone/>
              <a:defRPr sz="2167" b="1"/>
            </a:lvl5pPr>
            <a:lvl6pPr marL="3047924" indent="0">
              <a:buNone/>
              <a:defRPr sz="2167" b="1"/>
            </a:lvl6pPr>
            <a:lvl7pPr marL="3657509" indent="0">
              <a:buNone/>
              <a:defRPr sz="2167" b="1"/>
            </a:lvl7pPr>
            <a:lvl8pPr marL="4267093" indent="0">
              <a:buNone/>
              <a:defRPr sz="2167" b="1"/>
            </a:lvl8pPr>
            <a:lvl9pPr marL="4876678" indent="0">
              <a:buNone/>
              <a:defRPr sz="2167" b="1"/>
            </a:lvl9pPr>
          </a:lstStyle>
          <a:p>
            <a:pPr lvl="0"/>
            <a:r>
              <a:rPr lang="en-US" dirty="0"/>
              <a:t>Add column title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9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4381500" cy="1143000"/>
          </a:xfrm>
        </p:spPr>
        <p:txBody>
          <a:bodyPr anchor="ctr"/>
          <a:lstStyle>
            <a:lvl1pPr algn="l">
              <a:defRPr sz="4000" b="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228600"/>
            <a:ext cx="7124700" cy="58293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66700" y="1524000"/>
            <a:ext cx="4381500" cy="4533900"/>
          </a:xfrm>
        </p:spPr>
        <p:txBody>
          <a:bodyPr/>
          <a:lstStyle>
            <a:lvl1pPr marL="0" indent="0">
              <a:buNone/>
              <a:defRPr sz="2400"/>
            </a:lvl1pPr>
            <a:lvl2pPr marL="609585" indent="0">
              <a:buNone/>
              <a:defRPr sz="1584"/>
            </a:lvl2pPr>
            <a:lvl3pPr marL="1219170" indent="0">
              <a:buNone/>
              <a:defRPr sz="1333"/>
            </a:lvl3pPr>
            <a:lvl4pPr marL="1828754" indent="0">
              <a:buNone/>
              <a:defRPr sz="1167"/>
            </a:lvl4pPr>
            <a:lvl5pPr marL="2438339" indent="0">
              <a:buNone/>
              <a:defRPr sz="1167"/>
            </a:lvl5pPr>
            <a:lvl6pPr marL="3047924" indent="0">
              <a:buNone/>
              <a:defRPr sz="1167"/>
            </a:lvl6pPr>
            <a:lvl7pPr marL="3657509" indent="0">
              <a:buNone/>
              <a:defRPr sz="1167"/>
            </a:lvl7pPr>
            <a:lvl8pPr marL="4267093" indent="0">
              <a:buNone/>
              <a:defRPr sz="1167"/>
            </a:lvl8pPr>
            <a:lvl9pPr marL="4876678" indent="0">
              <a:buNone/>
              <a:defRPr sz="1167"/>
            </a:lvl9pPr>
          </a:lstStyle>
          <a:p>
            <a:pPr lvl="0"/>
            <a:r>
              <a:rPr lang="en-US" dirty="0"/>
              <a:t>Add sub-title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9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6700" y="1524000"/>
            <a:ext cx="7467600" cy="4533900"/>
          </a:xfrm>
        </p:spPr>
        <p:txBody>
          <a:bodyPr/>
          <a:lstStyle>
            <a:lvl1pPr marL="0" indent="0">
              <a:buNone/>
              <a:defRPr sz="2800"/>
            </a:lvl1pPr>
            <a:lvl2pPr marL="609585" indent="0">
              <a:buNone/>
              <a:defRPr sz="3751"/>
            </a:lvl2pPr>
            <a:lvl3pPr marL="1219170" indent="0">
              <a:buNone/>
              <a:defRPr sz="31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86700" y="1524000"/>
            <a:ext cx="4038600" cy="4533900"/>
          </a:xfrm>
        </p:spPr>
        <p:txBody>
          <a:bodyPr/>
          <a:lstStyle>
            <a:lvl1pPr marL="0" indent="0">
              <a:buNone/>
              <a:defRPr sz="2800"/>
            </a:lvl1pPr>
            <a:lvl2pPr marL="609585" indent="0">
              <a:buNone/>
              <a:defRPr sz="1584"/>
            </a:lvl2pPr>
            <a:lvl3pPr marL="1219170" indent="0">
              <a:buNone/>
              <a:defRPr sz="1333"/>
            </a:lvl3pPr>
            <a:lvl4pPr marL="1828754" indent="0">
              <a:buNone/>
              <a:defRPr sz="1167"/>
            </a:lvl4pPr>
            <a:lvl5pPr marL="2438339" indent="0">
              <a:buNone/>
              <a:defRPr sz="1167"/>
            </a:lvl5pPr>
            <a:lvl6pPr marL="3047924" indent="0">
              <a:buNone/>
              <a:defRPr sz="1167"/>
            </a:lvl6pPr>
            <a:lvl7pPr marL="3657509" indent="0">
              <a:buNone/>
              <a:defRPr sz="1167"/>
            </a:lvl7pPr>
            <a:lvl8pPr marL="4267093" indent="0">
              <a:buNone/>
              <a:defRPr sz="1167"/>
            </a:lvl8pPr>
            <a:lvl9pPr marL="4876678" indent="0">
              <a:buNone/>
              <a:defRPr sz="1167"/>
            </a:lvl9pPr>
          </a:lstStyle>
          <a:p>
            <a:pPr lvl="0"/>
            <a:r>
              <a:rPr lang="en-US" dirty="0"/>
              <a:t>Add description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548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( Option A)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266700" y="228600"/>
            <a:ext cx="11658600" cy="5829300"/>
          </a:xfrm>
        </p:spPr>
        <p:txBody>
          <a:bodyPr anchor="ctr"/>
          <a:lstStyle>
            <a:lvl1pPr marL="91440" indent="-91440">
              <a:buSzPct val="25000"/>
              <a:buFont typeface="Arial" panose="020B0604020202020204" pitchFamily="34" charset="0"/>
              <a:buChar char=" "/>
              <a:defRPr sz="54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996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76975"/>
            <a:ext cx="12192000" cy="581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29800" y="6436942"/>
            <a:ext cx="2163315" cy="2610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266700" y="228600"/>
            <a:ext cx="11658600" cy="1143000"/>
          </a:xfrm>
          <a:prstGeom prst="rect">
            <a:avLst/>
          </a:prstGeom>
        </p:spPr>
        <p:txBody>
          <a:bodyPr vert="horz" lIns="0" tIns="0" rIns="91440" bIns="0" rtlCol="0" anchor="ctr">
            <a:no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66700" y="1524000"/>
            <a:ext cx="11658600" cy="453390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266700" y="6463554"/>
            <a:ext cx="469680" cy="2742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defRPr sz="1400" b="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76974"/>
            <a:ext cx="12192000" cy="0"/>
          </a:xfrm>
          <a:prstGeom prst="line">
            <a:avLst/>
          </a:prstGeom>
          <a:ln w="381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2" r:id="rId5"/>
    <p:sldLayoutId id="2147483653" r:id="rId6"/>
    <p:sldLayoutId id="2147483661" r:id="rId7"/>
    <p:sldLayoutId id="2147483657" r:id="rId8"/>
    <p:sldLayoutId id="2147483666" r:id="rId9"/>
    <p:sldLayoutId id="2147483665" r:id="rId10"/>
    <p:sldLayoutId id="2147483664" r:id="rId11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219170" rtl="0" eaLnBrk="1" latinLnBrk="0" hangingPunct="1">
        <a:lnSpc>
          <a:spcPct val="90000"/>
        </a:lnSpc>
        <a:spcBef>
          <a:spcPts val="12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4592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2024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456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6888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0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537" y="1524815"/>
            <a:ext cx="10822763" cy="132929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Microservice Thinking for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537" y="3262934"/>
            <a:ext cx="10822763" cy="811394"/>
          </a:xfrm>
        </p:spPr>
        <p:txBody>
          <a:bodyPr/>
          <a:lstStyle/>
          <a:p>
            <a:r>
              <a:rPr lang="en-US" dirty="0"/>
              <a:t>Jeff Gebhart, Enterprise Solution Architect</a:t>
            </a:r>
          </a:p>
          <a:p>
            <a:r>
              <a:rPr lang="en-US" dirty="0"/>
              <a:t>13-May-2020</a:t>
            </a:r>
          </a:p>
        </p:txBody>
      </p:sp>
    </p:spTree>
    <p:extLst>
      <p:ext uri="{BB962C8B-B14F-4D97-AF65-F5344CB8AC3E}">
        <p14:creationId xmlns:p14="http://schemas.microsoft.com/office/powerpoint/2010/main" val="10982291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174459"/>
            <a:ext cx="9017260" cy="4883441"/>
          </a:xfrm>
        </p:spPr>
        <p:txBody>
          <a:bodyPr/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The networking that your systems run on</a:t>
            </a:r>
          </a:p>
          <a:p>
            <a:pPr lvl="1"/>
            <a:r>
              <a:rPr lang="en-US" dirty="0"/>
              <a:t>Can configure a direct VPN from AWS to your site (so systems elements can run “behind the firewall)</a:t>
            </a:r>
          </a:p>
          <a:p>
            <a:pPr lvl="1"/>
            <a:r>
              <a:rPr lang="en-US" dirty="0"/>
              <a:t>Segregate your systems so only those that need direct access are behind the firewall, others are outside</a:t>
            </a:r>
          </a:p>
          <a:p>
            <a:pPr lvl="1"/>
            <a:r>
              <a:rPr lang="en-US" dirty="0"/>
              <a:t>Strict control of access between systems as well (</a:t>
            </a:r>
            <a:r>
              <a:rPr lang="en-US" dirty="0" err="1"/>
              <a:t>microsegmentation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C1145-0854-4359-AECB-5595B844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4" y="1998290"/>
            <a:ext cx="1776217" cy="25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318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Walk-through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DB18-922C-4F1A-AD18-35536EF1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76" y="726617"/>
            <a:ext cx="6039484" cy="52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8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Implementing Hub-and-Spoke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iPaaS</a:t>
            </a:r>
          </a:p>
          <a:p>
            <a:pPr lvl="1"/>
            <a:r>
              <a:rPr lang="en-US" dirty="0"/>
              <a:t>Integration Platform As A Service</a:t>
            </a:r>
          </a:p>
          <a:p>
            <a:pPr lvl="1"/>
            <a:r>
              <a:rPr lang="en-US" dirty="0"/>
              <a:t>Industry examples:</a:t>
            </a:r>
          </a:p>
          <a:p>
            <a:pPr lvl="2"/>
            <a:r>
              <a:rPr lang="en-US" dirty="0"/>
              <a:t>Jitterbit</a:t>
            </a:r>
          </a:p>
          <a:p>
            <a:pPr lvl="2"/>
            <a:r>
              <a:rPr lang="en-US" dirty="0" err="1"/>
              <a:t>Mulesoft</a:t>
            </a:r>
            <a:endParaRPr lang="en-US" dirty="0"/>
          </a:p>
          <a:p>
            <a:pPr lvl="2"/>
            <a:r>
              <a:rPr lang="en-US" dirty="0"/>
              <a:t>Informatica</a:t>
            </a:r>
          </a:p>
          <a:p>
            <a:pPr lvl="2"/>
            <a:r>
              <a:rPr lang="en-US" dirty="0"/>
              <a:t>Dell BOOMI</a:t>
            </a:r>
          </a:p>
          <a:p>
            <a:pPr lvl="1"/>
            <a:r>
              <a:rPr lang="en-US" dirty="0"/>
              <a:t>These all create links from the iPaaS to each application</a:t>
            </a:r>
          </a:p>
          <a:p>
            <a:pPr lvl="1"/>
            <a:r>
              <a:rPr lang="en-US" dirty="0"/>
              <a:t>Significantly Simpler setup, less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374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5CF7-AB9B-4A1E-90E0-71826720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832C-1419-443D-917F-168053A1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Slides available 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E090E-53E5-4449-B5F1-1869908F4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8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Breaking up a monolithic in-house developed application into multiple COTS applications</a:t>
            </a:r>
          </a:p>
          <a:p>
            <a:pPr lvl="1"/>
            <a:r>
              <a:rPr lang="en-US" dirty="0"/>
              <a:t>Monolithic components have intrinsic access to data from other modules</a:t>
            </a:r>
          </a:p>
          <a:p>
            <a:pPr lvl="1"/>
            <a:r>
              <a:rPr lang="en-US" dirty="0"/>
              <a:t>Avoiding creating a bigger headache with integration maintenance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722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Point-to-Point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294345" cy="4883441"/>
          </a:xfrm>
        </p:spPr>
        <p:txBody>
          <a:bodyPr/>
          <a:lstStyle/>
          <a:p>
            <a:pPr lvl="2"/>
            <a:r>
              <a:rPr lang="en-US" dirty="0"/>
              <a:t>Each application sends and receives data from other applications</a:t>
            </a:r>
          </a:p>
          <a:p>
            <a:pPr lvl="2"/>
            <a:r>
              <a:rPr lang="en-US" dirty="0"/>
              <a:t>Usually need to be custom-made for each pair of applications</a:t>
            </a:r>
          </a:p>
          <a:p>
            <a:pPr lvl="2"/>
            <a:r>
              <a:rPr lang="en-US" dirty="0"/>
              <a:t>Usually pretty quick and simple for small number of apps</a:t>
            </a:r>
          </a:p>
          <a:p>
            <a:pPr lvl="2"/>
            <a:r>
              <a:rPr lang="en-US" dirty="0"/>
              <a:t>Rapidly devolves into a mess with too many apps</a:t>
            </a:r>
          </a:p>
          <a:p>
            <a:pPr lvl="2"/>
            <a:r>
              <a:rPr lang="en-US" dirty="0"/>
              <a:t># of integrations grows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0BDEB-CFCB-4CD8-A29E-C16489EF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57" y="755779"/>
            <a:ext cx="4668402" cy="52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78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Hub-and-Spoke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294345" cy="4883441"/>
          </a:xfrm>
        </p:spPr>
        <p:txBody>
          <a:bodyPr/>
          <a:lstStyle/>
          <a:p>
            <a:r>
              <a:rPr lang="en-US" dirty="0"/>
              <a:t>Hub-and-Spoke</a:t>
            </a:r>
          </a:p>
          <a:p>
            <a:pPr lvl="2"/>
            <a:r>
              <a:rPr lang="en-US" dirty="0"/>
              <a:t>A central orchestrator sends and receives all data</a:t>
            </a:r>
          </a:p>
          <a:p>
            <a:pPr lvl="2"/>
            <a:r>
              <a:rPr lang="en-US" dirty="0"/>
              <a:t>Each App integrates with the central orchestrator</a:t>
            </a:r>
          </a:p>
          <a:p>
            <a:pPr lvl="2"/>
            <a:r>
              <a:rPr lang="en-US" dirty="0"/>
              <a:t>Applications are abstracted from each other</a:t>
            </a:r>
          </a:p>
          <a:p>
            <a:pPr lvl="2"/>
            <a:r>
              <a:rPr lang="en-US" dirty="0"/>
              <a:t># of integrations grows O(n)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2B2E7-1ACA-4E24-BEBA-A01F91BD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38793"/>
            <a:ext cx="56292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6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Build Your Own iPaaS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Helpful to learn your integration needs and determine your needs for a full iPaaS</a:t>
            </a:r>
          </a:p>
          <a:p>
            <a:r>
              <a:rPr lang="en-US" dirty="0"/>
              <a:t>Can be built in a “Serverless” way</a:t>
            </a:r>
          </a:p>
          <a:p>
            <a:r>
              <a:rPr lang="en-US" dirty="0"/>
              <a:t>Example here is built in AWS, however the same functionality exists in all major public cloud providers (GCP, Azure)</a:t>
            </a:r>
          </a:p>
          <a:p>
            <a:r>
              <a:rPr lang="en-US" dirty="0"/>
              <a:t>Ours is called “THIN” (TeamHealth Integration Network)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33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163716" cy="4883441"/>
          </a:xfrm>
        </p:spPr>
        <p:txBody>
          <a:bodyPr/>
          <a:lstStyle/>
          <a:p>
            <a:r>
              <a:rPr lang="en-US" dirty="0"/>
              <a:t>API Gateway</a:t>
            </a:r>
          </a:p>
          <a:p>
            <a:pPr lvl="1"/>
            <a:r>
              <a:rPr lang="en-US" dirty="0"/>
              <a:t>Used for receiving web communications</a:t>
            </a:r>
          </a:p>
          <a:p>
            <a:pPr lvl="1"/>
            <a:r>
              <a:rPr lang="en-US" dirty="0"/>
              <a:t>Very affordable, no server infrastructure</a:t>
            </a:r>
          </a:p>
          <a:p>
            <a:pPr lvl="1"/>
            <a:r>
              <a:rPr lang="en-US" dirty="0"/>
              <a:t>Works with HTTPS for secure communications</a:t>
            </a:r>
          </a:p>
          <a:p>
            <a:pPr lvl="1"/>
            <a:r>
              <a:rPr lang="en-US" dirty="0"/>
              <a:t>Default support for API Keys for authentication, can build custom authentication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6604-0DA9-471C-A843-62D3E4CB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11" y="2200275"/>
            <a:ext cx="29527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02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7291096" cy="4883441"/>
          </a:xfrm>
        </p:spPr>
        <p:txBody>
          <a:bodyPr/>
          <a:lstStyle/>
          <a:p>
            <a:r>
              <a:rPr lang="en-US" dirty="0"/>
              <a:t>Simple Notification Services (SNS)</a:t>
            </a:r>
          </a:p>
          <a:p>
            <a:pPr lvl="1"/>
            <a:r>
              <a:rPr lang="en-US" dirty="0"/>
              <a:t>Used for “fan out” of messages</a:t>
            </a:r>
          </a:p>
          <a:p>
            <a:pPr lvl="1"/>
            <a:r>
              <a:rPr lang="en-US" dirty="0"/>
              <a:t>Each message is passed to one or more “subscribers”</a:t>
            </a:r>
          </a:p>
          <a:p>
            <a:pPr lvl="1"/>
            <a:r>
              <a:rPr lang="en-US" dirty="0"/>
              <a:t>Receivers can be:</a:t>
            </a:r>
          </a:p>
          <a:p>
            <a:pPr lvl="2"/>
            <a:r>
              <a:rPr lang="en-US" dirty="0"/>
              <a:t>Email</a:t>
            </a:r>
          </a:p>
          <a:p>
            <a:pPr lvl="2"/>
            <a:r>
              <a:rPr lang="en-US" dirty="0"/>
              <a:t>SMS</a:t>
            </a:r>
          </a:p>
          <a:p>
            <a:pPr lvl="2"/>
            <a:r>
              <a:rPr lang="en-US" dirty="0"/>
              <a:t>Queues</a:t>
            </a:r>
          </a:p>
          <a:p>
            <a:pPr lvl="2"/>
            <a:r>
              <a:rPr lang="en-US" dirty="0"/>
              <a:t>Functions</a:t>
            </a:r>
          </a:p>
          <a:p>
            <a:pPr lvl="2"/>
            <a:r>
              <a:rPr lang="en-US" dirty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A8541-4889-4A2E-AF6E-27D03049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53" y="2169075"/>
            <a:ext cx="2133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05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7291096" cy="4883441"/>
          </a:xfrm>
        </p:spPr>
        <p:txBody>
          <a:bodyPr/>
          <a:lstStyle/>
          <a:p>
            <a:r>
              <a:rPr lang="en-US" dirty="0"/>
              <a:t>Simple Queuing Services (SQS)</a:t>
            </a:r>
          </a:p>
          <a:p>
            <a:pPr lvl="1"/>
            <a:r>
              <a:rPr lang="en-US" dirty="0"/>
              <a:t>Reliable message delivery</a:t>
            </a:r>
          </a:p>
          <a:p>
            <a:pPr lvl="1"/>
            <a:r>
              <a:rPr lang="en-US" dirty="0"/>
              <a:t>Each message received is processed once</a:t>
            </a:r>
          </a:p>
          <a:p>
            <a:pPr lvl="1"/>
            <a:r>
              <a:rPr lang="en-US" dirty="0"/>
              <a:t>Can be configured for polling (pull) or to push messages once received</a:t>
            </a:r>
          </a:p>
          <a:p>
            <a:pPr lvl="1"/>
            <a:r>
              <a:rPr lang="en-US" dirty="0"/>
              <a:t>Support batching of messages and retry of failed messages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466799-7F7C-4467-ADDD-5BE8E051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78" y="1560059"/>
            <a:ext cx="2725705" cy="33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356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174459"/>
            <a:ext cx="9017260" cy="4883441"/>
          </a:xfrm>
        </p:spPr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The heart of your serverless architecture</a:t>
            </a:r>
          </a:p>
          <a:p>
            <a:pPr lvl="1"/>
            <a:r>
              <a:rPr lang="en-US" dirty="0"/>
              <a:t>Allows you to deploy code to AWS Cloud</a:t>
            </a:r>
          </a:p>
          <a:p>
            <a:pPr lvl="1"/>
            <a:r>
              <a:rPr lang="en-US" dirty="0"/>
              <a:t>Pay only for runtime/memory allocation, no cost for idling</a:t>
            </a:r>
          </a:p>
          <a:p>
            <a:pPr lvl="1"/>
            <a:r>
              <a:rPr lang="en-US" dirty="0"/>
              <a:t>Scales automatically, more requests = more compute</a:t>
            </a:r>
          </a:p>
          <a:p>
            <a:pPr lvl="1"/>
            <a:r>
              <a:rPr lang="en-US" dirty="0"/>
              <a:t>Multiple languages: C#, Java, Node.js, Python, Ruby, Go</a:t>
            </a:r>
          </a:p>
          <a:p>
            <a:pPr lvl="1"/>
            <a:r>
              <a:rPr lang="en-US" dirty="0"/>
              <a:t>Triggered from API Gateway, SNS or SQS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47F2-F7C2-4D33-8C64-0AFD4781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266" y="2593602"/>
            <a:ext cx="2381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6041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amHealth MDNLC16">
  <a:themeElements>
    <a:clrScheme name="TeamHealth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21920" tIns="60960" rIns="121920" bIns="60960" rtlCol="0" anchor="ctr"/>
      <a:lstStyle>
        <a:defPPr algn="ctr">
          <a:defRPr sz="32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121920" tIns="60960" rIns="121920" bIns="60960" rtlCol="0">
        <a:noAutofit/>
      </a:bodyPr>
      <a:lstStyle>
        <a:defPPr algn="ctr"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16.9.pptx" id="{C0D92D96-963E-4E32-A422-4439A84E234B}" vid="{B3548F9F-192B-48FF-9373-93AC534A2922}"/>
    </a:ext>
  </a:extLst>
</a:theme>
</file>

<file path=ppt/theme/theme2.xml><?xml version="1.0" encoding="utf-8"?>
<a:theme xmlns:a="http://schemas.openxmlformats.org/drawingml/2006/main" name="Office Theme">
  <a:themeElements>
    <a:clrScheme name="TeamHealth MDNLC16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amHealth MDNLC16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TeamHealth Template 16.9</Template>
  <TotalTime>246</TotalTime>
  <Words>494</Words>
  <Application>Microsoft Office PowerPoint</Application>
  <PresentationFormat>Widescreen</PresentationFormat>
  <Paragraphs>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TeamHealth MDNLC16</vt:lpstr>
      <vt:lpstr>Microservice Thinking for Integration</vt:lpstr>
      <vt:lpstr>Overview</vt:lpstr>
      <vt:lpstr>Point-to-Point</vt:lpstr>
      <vt:lpstr>Hub-and-Spoke</vt:lpstr>
      <vt:lpstr>Build Your Own iPaaS</vt:lpstr>
      <vt:lpstr>Elements of THIN (AWS Components)</vt:lpstr>
      <vt:lpstr>Elements of THIN (AWS Components)</vt:lpstr>
      <vt:lpstr>Elements of THIN (AWS Components)</vt:lpstr>
      <vt:lpstr>Elements of THIN (AWS Components)</vt:lpstr>
      <vt:lpstr>Elements of THIN (AWS Components)</vt:lpstr>
      <vt:lpstr>Walk-through</vt:lpstr>
      <vt:lpstr>Implementing Hub-and-Spoke</vt:lpstr>
      <vt:lpstr>Questions</vt:lpstr>
    </vt:vector>
  </TitlesOfParts>
  <Company>TeamHealth</Company>
  <LinksUpToDate>false</LinksUpToDate>
  <SharedDoc>false</SharedDoc>
  <HyperlinkBase>www.teamhealth.com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Thinking for Integration</dc:title>
  <dc:creator>Jeff Gebhart</dc:creator>
  <dc:description>PowerPoint Template Optimized By:
TLC Creative Services, Inc.
www.tlccreative.com</dc:description>
  <cp:lastModifiedBy>Jeff Gebhart</cp:lastModifiedBy>
  <cp:revision>10</cp:revision>
  <dcterms:created xsi:type="dcterms:W3CDTF">2020-05-05T15:30:37Z</dcterms:created>
  <dcterms:modified xsi:type="dcterms:W3CDTF">2020-05-13T15:39:07Z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4577246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D7.0.1</vt:lpwstr>
  </property>
</Properties>
</file>